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87" r:id="rId4"/>
    <p:sldId id="306" r:id="rId5"/>
    <p:sldId id="283" r:id="rId6"/>
    <p:sldId id="288" r:id="rId7"/>
    <p:sldId id="309" r:id="rId8"/>
    <p:sldId id="312" r:id="rId9"/>
    <p:sldId id="310" r:id="rId10"/>
    <p:sldId id="311" r:id="rId11"/>
    <p:sldId id="314" r:id="rId12"/>
    <p:sldId id="307" r:id="rId13"/>
    <p:sldId id="302" r:id="rId14"/>
    <p:sldId id="308" r:id="rId15"/>
    <p:sldId id="291" r:id="rId16"/>
    <p:sldId id="295" r:id="rId17"/>
    <p:sldId id="304" r:id="rId18"/>
  </p:sldIdLst>
  <p:sldSz cx="12192000" cy="6858000"/>
  <p:notesSz cx="666273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wadzka, Magdalena" initials="ZM" lastIdx="3" clrIdx="0"/>
  <p:cmAuthor id="1" name="Użytkownik Microsoft Office" initials="Office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4D"/>
    <a:srgbClr val="A80000"/>
    <a:srgbClr val="C22B6B"/>
    <a:srgbClr val="FF2F92"/>
    <a:srgbClr val="141313"/>
    <a:srgbClr val="527351"/>
    <a:srgbClr val="01010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 autoAdjust="0"/>
    <p:restoredTop sz="95673" autoAdjust="0"/>
  </p:normalViewPr>
  <p:slideViewPr>
    <p:cSldViewPr>
      <p:cViewPr varScale="1">
        <p:scale>
          <a:sx n="64" d="100"/>
          <a:sy n="64" d="100"/>
        </p:scale>
        <p:origin x="48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62599-2FF6-462D-B77F-8758E623DA7C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A234-0511-4F2A-8E1F-C12ED9F1E1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56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56A02-16C5-4F44-9039-192A424141FC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7D0E-7429-41F3-9ECA-F2669FBFA2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87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43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26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8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834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85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739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0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35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11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71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18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278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566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7D0E-7429-41F3-9ECA-F2669FBFA2D4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55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780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23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14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92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31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44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54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72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41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69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05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F983-910A-469D-BCED-74B8BE2F0B60}" type="datetimeFigureOut">
              <a:rPr lang="pl-PL" smtClean="0"/>
              <a:t>2016-11-09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728C-7111-4003-9EF8-5DF58E0AF2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10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5.emf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7.png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emf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e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5.emf"/><Relationship Id="rId4" Type="http://schemas.microsoft.com/office/2007/relationships/hdphoto" Target="../media/hdphoto7.wdp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2.tiff"/><Relationship Id="rId5" Type="http://schemas.microsoft.com/office/2007/relationships/hdphoto" Target="../media/hdphoto1.wdp"/><Relationship Id="rId10" Type="http://schemas.openxmlformats.org/officeDocument/2006/relationships/image" Target="../media/image5.emf"/><Relationship Id="rId4" Type="http://schemas.openxmlformats.org/officeDocument/2006/relationships/image" Target="../media/image9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7"/>
            <a:ext cx="12216680" cy="6879477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3359696" y="703351"/>
            <a:ext cx="8670170" cy="2800767"/>
          </a:xfrm>
          <a:prstGeom prst="rect">
            <a:avLst/>
          </a:prstGeom>
          <a:solidFill>
            <a:srgbClr val="010101">
              <a:alpha val="36000"/>
            </a:srgbClr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000" i="1"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sz="9600" i="0" smtClean="0"/>
              <a:t>Design </a:t>
            </a:r>
            <a:r>
              <a:rPr lang="pl-PL" sz="9600" i="0" dirty="0" smtClean="0"/>
              <a:t>&amp; </a:t>
            </a:r>
            <a:r>
              <a:rPr lang="pl-PL" sz="9600" i="0" dirty="0" err="1" smtClean="0"/>
              <a:t>Build</a:t>
            </a:r>
            <a:r>
              <a:rPr lang="pl-PL" sz="3200" i="0" dirty="0" smtClean="0"/>
              <a:t>,</a:t>
            </a:r>
          </a:p>
          <a:p>
            <a:pPr algn="r"/>
            <a:r>
              <a:rPr lang="pl-PL" sz="4000" b="1" i="0" dirty="0"/>
              <a:t>c</a:t>
            </a:r>
            <a:r>
              <a:rPr lang="pl-PL" sz="4000" b="1" i="0" dirty="0" smtClean="0"/>
              <a:t>zyli jak „przeżyć” </a:t>
            </a:r>
          </a:p>
          <a:p>
            <a:pPr algn="r"/>
            <a:r>
              <a:rPr lang="pl-PL" sz="4000" b="1" i="0" dirty="0" smtClean="0"/>
              <a:t>duży proces </a:t>
            </a:r>
            <a:r>
              <a:rPr lang="pl-PL" sz="4000" b="1" i="0" dirty="0"/>
              <a:t>aranżacji </a:t>
            </a:r>
            <a:r>
              <a:rPr lang="pl-PL" sz="4000" b="1" i="0" dirty="0" smtClean="0"/>
              <a:t>wnętrza</a:t>
            </a:r>
            <a:endParaRPr lang="pl-PL" sz="4000" b="1" i="0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5" name="IMPORT COULEUR-FINSPAGES-131126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29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9532" y="1338678"/>
            <a:ext cx="3312069" cy="853004"/>
          </a:xfrm>
          <a:prstGeom prst="rect">
            <a:avLst/>
          </a:prstGeom>
          <a:noFill/>
        </p:spPr>
      </p:pic>
      <p:sp>
        <p:nvSpPr>
          <p:cNvPr id="35" name="pole tekstowe 34"/>
          <p:cNvSpPr txBox="1"/>
          <p:nvPr/>
        </p:nvSpPr>
        <p:spPr>
          <a:xfrm>
            <a:off x="47328" y="6528978"/>
            <a:ext cx="15119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solidFill>
                  <a:schemeClr val="bg1"/>
                </a:solidFill>
              </a:rPr>
              <a:t>Warszawa</a:t>
            </a:r>
            <a:r>
              <a:rPr lang="pl-PL" sz="900" smtClean="0">
                <a:solidFill>
                  <a:schemeClr val="bg1"/>
                </a:solidFill>
              </a:rPr>
              <a:t>,  9 listopada 2016</a:t>
            </a:r>
            <a:endParaRPr lang="pl-PL" sz="900" dirty="0">
              <a:solidFill>
                <a:schemeClr val="bg1"/>
              </a:solidFill>
            </a:endParaRPr>
          </a:p>
        </p:txBody>
      </p:sp>
      <p:pic>
        <p:nvPicPr>
          <p:cNvPr id="14" name="Imag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7670358" y="5589241"/>
            <a:ext cx="4553451" cy="126876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18"/>
          <p:cNvSpPr txBox="1"/>
          <p:nvPr/>
        </p:nvSpPr>
        <p:spPr>
          <a:xfrm>
            <a:off x="8086489" y="5961474"/>
            <a:ext cx="463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Rajmund Węgrzynek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Dyrektor Zarządzający </a:t>
            </a:r>
            <a:r>
              <a:rPr lang="pl-PL" sz="20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Tétris</a:t>
            </a:r>
            <a:r>
              <a:rPr lang="pl-PL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3978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l-PL" sz="32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Design </a:t>
            </a:r>
            <a:r>
              <a:rPr lang="pl-PL" sz="3200" b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&amp; </a:t>
            </a:r>
            <a:r>
              <a:rPr lang="pl-PL" sz="3200" b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Build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2" y="1484784"/>
            <a:ext cx="10974178" cy="5035660"/>
          </a:xfrm>
        </p:spPr>
      </p:pic>
      <p:sp>
        <p:nvSpPr>
          <p:cNvPr id="5" name="Owal 4"/>
          <p:cNvSpPr/>
          <p:nvPr/>
        </p:nvSpPr>
        <p:spPr>
          <a:xfrm>
            <a:off x="4655840" y="2276872"/>
            <a:ext cx="12961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01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9532" y="1338678"/>
            <a:ext cx="3312069" cy="853004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2732649" y="578748"/>
            <a:ext cx="888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32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Model tradycyjny vs. Design &amp; </a:t>
            </a:r>
            <a:r>
              <a:rPr lang="pl-PL" sz="320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Build</a:t>
            </a:r>
            <a:endParaRPr lang="pl-PL" sz="3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8" name="pole tekstowe 77"/>
          <p:cNvSpPr txBox="1"/>
          <p:nvPr/>
        </p:nvSpPr>
        <p:spPr>
          <a:xfrm>
            <a:off x="8544272" y="37111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66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  <p:sp>
        <p:nvSpPr>
          <p:cNvPr id="2" name="PoleTekstowe 1"/>
          <p:cNvSpPr txBox="1"/>
          <p:nvPr/>
        </p:nvSpPr>
        <p:spPr>
          <a:xfrm>
            <a:off x="2999656" y="1628800"/>
            <a:ext cx="91923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l-PL" dirty="0" smtClean="0">
                <a:latin typeface="Verdana" charset="0"/>
                <a:ea typeface="Verdana" charset="0"/>
                <a:cs typeface="Verdana" charset="0"/>
              </a:rPr>
              <a:t>Oszczędności czasowe </a:t>
            </a:r>
            <a:r>
              <a:rPr lang="pl-PL" dirty="0">
                <a:latin typeface="Verdana" charset="0"/>
                <a:ea typeface="Verdana" charset="0"/>
                <a:cs typeface="Verdana" charset="0"/>
              </a:rPr>
              <a:t>w procesie </a:t>
            </a:r>
            <a:r>
              <a:rPr lang="pl-PL" sz="2400" b="1" dirty="0" smtClean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35 </a:t>
            </a:r>
            <a:r>
              <a:rPr lang="pl-PL" sz="24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dni roboczych </a:t>
            </a:r>
            <a:r>
              <a:rPr lang="pl-PL" dirty="0" smtClean="0">
                <a:latin typeface="Verdana" charset="0"/>
                <a:ea typeface="Verdana" charset="0"/>
                <a:cs typeface="Verdana" charset="0"/>
              </a:rPr>
              <a:t>(</a:t>
            </a:r>
            <a:r>
              <a:rPr lang="pl-PL" dirty="0">
                <a:latin typeface="Verdana" charset="0"/>
                <a:ea typeface="Verdana" charset="0"/>
                <a:cs typeface="Verdana" charset="0"/>
              </a:rPr>
              <a:t>6 tygodni</a:t>
            </a:r>
            <a:r>
              <a:rPr lang="pl-PL" dirty="0" smtClean="0">
                <a:latin typeface="Verdana" charset="0"/>
                <a:ea typeface="Verdana" charset="0"/>
                <a:cs typeface="Verdana" charset="0"/>
              </a:rPr>
              <a:t>)!</a:t>
            </a:r>
          </a:p>
          <a:p>
            <a:endParaRPr lang="pl-PL" dirty="0">
              <a:latin typeface="Verdana" charset="0"/>
              <a:ea typeface="Verdana" charset="0"/>
              <a:cs typeface="Verdana" charset="0"/>
            </a:endParaRPr>
          </a:p>
          <a:p>
            <a:endParaRPr lang="pl-PL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l-PL" dirty="0" smtClean="0">
                <a:latin typeface="Verdana" charset="0"/>
                <a:ea typeface="Verdana" charset="0"/>
                <a:cs typeface="Verdana" charset="0"/>
              </a:rPr>
              <a:t>D&amp;B </a:t>
            </a:r>
            <a:r>
              <a:rPr lang="pl-PL" dirty="0">
                <a:latin typeface="Verdana" charset="0"/>
                <a:ea typeface="Verdana" charset="0"/>
                <a:cs typeface="Verdana" charset="0"/>
              </a:rPr>
              <a:t>pozwala na szybsze działania </a:t>
            </a:r>
            <a:r>
              <a:rPr lang="pl-PL" dirty="0" smtClean="0">
                <a:latin typeface="Verdana" charset="0"/>
                <a:ea typeface="Verdana" charset="0"/>
                <a:cs typeface="Verdana" charset="0"/>
              </a:rPr>
              <a:t>przede wszystkim dzięki:</a:t>
            </a:r>
          </a:p>
          <a:p>
            <a:endParaRPr lang="pl-PL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1/ </a:t>
            </a:r>
            <a:r>
              <a:rPr lang="pl-PL" b="1" dirty="0" smtClean="0">
                <a:latin typeface="Verdana" charset="0"/>
                <a:ea typeface="Verdana" charset="0"/>
                <a:cs typeface="Verdana" charset="0"/>
              </a:rPr>
              <a:t>eliminacji </a:t>
            </a:r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jednego </a:t>
            </a:r>
            <a:r>
              <a:rPr lang="pl-PL" b="1" dirty="0" smtClean="0">
                <a:latin typeface="Verdana" charset="0"/>
                <a:ea typeface="Verdana" charset="0"/>
                <a:cs typeface="Verdana" charset="0"/>
              </a:rPr>
              <a:t>przetargu</a:t>
            </a:r>
          </a:p>
          <a:p>
            <a:endParaRPr lang="pl-PL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2/ </a:t>
            </a:r>
            <a:r>
              <a:rPr lang="pl-PL" b="1" dirty="0" smtClean="0">
                <a:latin typeface="Verdana" charset="0"/>
                <a:ea typeface="Verdana" charset="0"/>
                <a:cs typeface="Verdana" charset="0"/>
              </a:rPr>
              <a:t>optymalizacji </a:t>
            </a:r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czasu na </a:t>
            </a:r>
            <a:r>
              <a:rPr lang="pl-PL" b="1" i="1" dirty="0" err="1">
                <a:latin typeface="Verdana" charset="0"/>
                <a:ea typeface="Verdana" charset="0"/>
                <a:cs typeface="Verdana" charset="0"/>
              </a:rPr>
              <a:t>spaceplany</a:t>
            </a:r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 i </a:t>
            </a:r>
            <a:r>
              <a:rPr lang="pl-PL" b="1" dirty="0" smtClean="0">
                <a:latin typeface="Verdana" charset="0"/>
                <a:ea typeface="Verdana" charset="0"/>
                <a:cs typeface="Verdana" charset="0"/>
              </a:rPr>
              <a:t>projekty</a:t>
            </a:r>
          </a:p>
          <a:p>
            <a:endParaRPr lang="pl-PL" b="1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3/ </a:t>
            </a:r>
            <a:r>
              <a:rPr lang="pl-PL" b="1" dirty="0" smtClean="0">
                <a:latin typeface="Verdana" charset="0"/>
                <a:ea typeface="Verdana" charset="0"/>
                <a:cs typeface="Verdana" charset="0"/>
              </a:rPr>
              <a:t>dłuższemu czasowi </a:t>
            </a:r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na </a:t>
            </a:r>
            <a:r>
              <a:rPr lang="pl-PL" b="1" i="1" dirty="0" err="1">
                <a:latin typeface="Verdana" charset="0"/>
                <a:ea typeface="Verdana" charset="0"/>
                <a:cs typeface="Verdana" charset="0"/>
              </a:rPr>
              <a:t>value</a:t>
            </a:r>
            <a:r>
              <a:rPr lang="pl-PL" b="1" i="1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pl-PL" b="1" i="1" dirty="0" smtClean="0">
                <a:latin typeface="Verdana" charset="0"/>
                <a:ea typeface="Verdana" charset="0"/>
                <a:cs typeface="Verdana" charset="0"/>
              </a:rPr>
              <a:t>engineering </a:t>
            </a:r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a </a:t>
            </a:r>
            <a:r>
              <a:rPr lang="pl-PL" b="1" dirty="0" smtClean="0">
                <a:latin typeface="Verdana" charset="0"/>
                <a:ea typeface="Verdana" charset="0"/>
                <a:cs typeface="Verdana" charset="0"/>
              </a:rPr>
              <a:t>krótszemu </a:t>
            </a:r>
            <a:r>
              <a:rPr lang="pl-PL" b="1" dirty="0">
                <a:latin typeface="Verdana" charset="0"/>
                <a:ea typeface="Verdana" charset="0"/>
                <a:cs typeface="Verdana" charset="0"/>
              </a:rPr>
              <a:t>na składanie kluczowych </a:t>
            </a:r>
            <a:r>
              <a:rPr lang="pl-PL" b="1" dirty="0" smtClean="0">
                <a:latin typeface="Verdana" charset="0"/>
                <a:ea typeface="Verdana" charset="0"/>
                <a:cs typeface="Verdana" charset="0"/>
              </a:rPr>
              <a:t>zamówień</a:t>
            </a:r>
            <a:endParaRPr lang="pl-PL" b="1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>
              <a:buFont typeface="Arial" charset="0"/>
              <a:buChar char="•"/>
            </a:pPr>
            <a:endParaRPr lang="sk-SK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sk-SK" dirty="0">
                <a:latin typeface="Verdana" charset="0"/>
                <a:ea typeface="Verdana" charset="0"/>
                <a:cs typeface="Verdana" charset="0"/>
              </a:rPr>
              <a:t> </a:t>
            </a:r>
            <a:endParaRPr lang="pl-PL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2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sp>
        <p:nvSpPr>
          <p:cNvPr id="2" name="PoleTekstowe 1"/>
          <p:cNvSpPr txBox="1"/>
          <p:nvPr/>
        </p:nvSpPr>
        <p:spPr>
          <a:xfrm>
            <a:off x="3359696" y="2204864"/>
            <a:ext cx="67762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500" dirty="0" smtClean="0">
                <a:solidFill>
                  <a:schemeClr val="bg1"/>
                </a:solidFill>
              </a:rPr>
              <a:t>Open </a:t>
            </a:r>
            <a:r>
              <a:rPr lang="pl-PL" sz="11500" dirty="0" err="1" smtClean="0">
                <a:solidFill>
                  <a:schemeClr val="bg1"/>
                </a:solidFill>
              </a:rPr>
              <a:t>book</a:t>
            </a:r>
            <a:endParaRPr lang="pl-PL" sz="11500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6728" y="-27384"/>
            <a:ext cx="2520280" cy="6901656"/>
          </a:xfrm>
          <a:prstGeom prst="parallelogram">
            <a:avLst>
              <a:gd name="adj" fmla="val 15133"/>
            </a:avLst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67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19" y="5805264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0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-263128"/>
            <a:ext cx="5080000" cy="2540000"/>
          </a:xfrm>
          <a:prstGeom prst="rect">
            <a:avLst/>
          </a:prstGeom>
        </p:spPr>
      </p:pic>
      <p:sp>
        <p:nvSpPr>
          <p:cNvPr id="29" name="Prostokąt 28"/>
          <p:cNvSpPr/>
          <p:nvPr/>
        </p:nvSpPr>
        <p:spPr>
          <a:xfrm>
            <a:off x="2505929" y="2355894"/>
            <a:ext cx="10005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 smtClean="0"/>
              <a:t>znane z góry </a:t>
            </a:r>
            <a:r>
              <a:rPr lang="pl-PL" sz="2400" b="1" dirty="0" smtClean="0"/>
              <a:t>koszty materiałów </a:t>
            </a:r>
            <a:r>
              <a:rPr lang="pl-PL" sz="2400" dirty="0" smtClean="0"/>
              <a:t>i poszczególnych usług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u</a:t>
            </a:r>
            <a:r>
              <a:rPr lang="pl-PL" sz="2400" dirty="0" smtClean="0"/>
              <a:t>zgodniona z góry </a:t>
            </a:r>
            <a:r>
              <a:rPr lang="pl-PL" sz="2400" b="1" dirty="0" smtClean="0"/>
              <a:t>marża dla wykonawcy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u</a:t>
            </a:r>
            <a:r>
              <a:rPr lang="pl-PL" sz="2400" dirty="0" smtClean="0"/>
              <a:t>stalone </a:t>
            </a:r>
            <a:r>
              <a:rPr lang="pl-PL" sz="2400" b="1" dirty="0" smtClean="0"/>
              <a:t>stawki wynagrodzeń </a:t>
            </a:r>
            <a:r>
              <a:rPr lang="pl-PL" sz="2400" dirty="0" smtClean="0"/>
              <a:t>dla pracowników na danych stanowiskach</a:t>
            </a:r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2474273" y="4725144"/>
            <a:ext cx="6451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To nie </a:t>
            </a:r>
            <a:r>
              <a:rPr lang="pl-PL" sz="3200" i="1" dirty="0" smtClean="0">
                <a:solidFill>
                  <a:srgbClr val="C00000"/>
                </a:solidFill>
              </a:rPr>
              <a:t>science </a:t>
            </a:r>
            <a:r>
              <a:rPr lang="pl-PL" sz="3200" i="1" dirty="0" err="1" smtClean="0">
                <a:solidFill>
                  <a:srgbClr val="C00000"/>
                </a:solidFill>
              </a:rPr>
              <a:t>fiction</a:t>
            </a:r>
            <a:r>
              <a:rPr lang="pl-PL" sz="3200" dirty="0">
                <a:solidFill>
                  <a:srgbClr val="C00000"/>
                </a:solidFill>
              </a:rPr>
              <a:t>!</a:t>
            </a:r>
            <a:r>
              <a:rPr lang="pl-PL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pl-PL" sz="3200" dirty="0" smtClean="0">
                <a:solidFill>
                  <a:srgbClr val="C00000"/>
                </a:solidFill>
              </a:rPr>
              <a:t>Tak się już pracuje także w Polsce.</a:t>
            </a:r>
          </a:p>
        </p:txBody>
      </p:sp>
      <p:sp>
        <p:nvSpPr>
          <p:cNvPr id="5" name="PoleTekstowe 4"/>
          <p:cNvSpPr txBox="1"/>
          <p:nvPr/>
        </p:nvSpPr>
        <p:spPr>
          <a:xfrm>
            <a:off x="8925507" y="1446212"/>
            <a:ext cx="345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OPEN BOOK</a:t>
            </a:r>
            <a:endParaRPr lang="pl-PL" sz="3600" b="1" dirty="0"/>
          </a:p>
        </p:txBody>
      </p:sp>
      <p:pic>
        <p:nvPicPr>
          <p:cNvPr id="31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4" y="5802362"/>
            <a:ext cx="701577" cy="62476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5"/>
          <a:stretch/>
        </p:blipFill>
        <p:spPr>
          <a:xfrm>
            <a:off x="-456728" y="-138319"/>
            <a:ext cx="2558658" cy="7025940"/>
          </a:xfrm>
          <a:prstGeom prst="parallelogram">
            <a:avLst>
              <a:gd name="adj" fmla="val 13756"/>
            </a:avLst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-27384"/>
            <a:ext cx="542434" cy="6887621"/>
          </a:xfrm>
          <a:prstGeom prst="rect">
            <a:avLst/>
          </a:prstGeom>
        </p:spPr>
      </p:pic>
      <p:pic>
        <p:nvPicPr>
          <p:cNvPr id="12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5900582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79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769" y="3478335"/>
            <a:ext cx="5108977" cy="3407049"/>
          </a:xfrm>
          <a:prstGeom prst="parallelogram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949" y="3478334"/>
            <a:ext cx="5087331" cy="3392614"/>
          </a:xfrm>
          <a:prstGeom prst="parallelogram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312" y="-3971"/>
            <a:ext cx="5083968" cy="3390371"/>
          </a:xfrm>
          <a:prstGeom prst="parallelogram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768" y="-3970"/>
            <a:ext cx="5083968" cy="3390371"/>
          </a:xfrm>
          <a:prstGeom prst="parallelogram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199" y="3501008"/>
            <a:ext cx="5384347" cy="3369940"/>
          </a:xfrm>
          <a:prstGeom prst="parallelogram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6200" y="-99392"/>
            <a:ext cx="5328592" cy="3467871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1501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31" y="2882320"/>
            <a:ext cx="4910111" cy="388091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9532" y="1338678"/>
            <a:ext cx="3312069" cy="853004"/>
          </a:xfrm>
          <a:prstGeom prst="rect">
            <a:avLst/>
          </a:prstGeom>
          <a:noFill/>
        </p:spPr>
      </p:pic>
      <p:sp>
        <p:nvSpPr>
          <p:cNvPr id="21" name="pole tekstowe 20"/>
          <p:cNvSpPr txBox="1"/>
          <p:nvPr/>
        </p:nvSpPr>
        <p:spPr>
          <a:xfrm>
            <a:off x="2942517" y="521083"/>
            <a:ext cx="4283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CHCESZ ZNAĆ PRAWDĘ?</a:t>
            </a:r>
            <a:endParaRPr lang="pl-PL" sz="3200" b="1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886"/>
          <a:stretch/>
        </p:blipFill>
        <p:spPr bwMode="auto">
          <a:xfrm rot="5400000">
            <a:off x="7439071" y="2130079"/>
            <a:ext cx="3097149" cy="640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pole tekstowe 47"/>
          <p:cNvSpPr txBox="1"/>
          <p:nvPr/>
        </p:nvSpPr>
        <p:spPr>
          <a:xfrm>
            <a:off x="2922517" y="1765180"/>
            <a:ext cx="8922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A80000"/>
                </a:solidFill>
              </a:rPr>
              <a:t>Realna oferta zależna </a:t>
            </a:r>
            <a:r>
              <a:rPr lang="pl-PL" sz="3600" dirty="0">
                <a:solidFill>
                  <a:srgbClr val="A80000"/>
                </a:solidFill>
              </a:rPr>
              <a:t>jest od jakości </a:t>
            </a:r>
            <a:r>
              <a:rPr lang="pl-PL" sz="3600" dirty="0" smtClean="0">
                <a:solidFill>
                  <a:srgbClr val="A80000"/>
                </a:solidFill>
              </a:rPr>
              <a:t>zapytania!</a:t>
            </a:r>
            <a:endParaRPr lang="pl-PL" sz="3600" dirty="0">
              <a:solidFill>
                <a:srgbClr val="A80000"/>
              </a:solidFill>
            </a:endParaRPr>
          </a:p>
          <a:p>
            <a:r>
              <a:rPr lang="pl-PL" sz="3600" dirty="0" smtClean="0">
                <a:solidFill>
                  <a:srgbClr val="A80000"/>
                </a:solidFill>
              </a:rPr>
              <a:t> </a:t>
            </a:r>
            <a:endParaRPr lang="pl-PL" sz="3600" dirty="0">
              <a:solidFill>
                <a:srgbClr val="A80000"/>
              </a:solidFill>
            </a:endParaRPr>
          </a:p>
        </p:txBody>
      </p:sp>
      <p:pic>
        <p:nvPicPr>
          <p:cNvPr id="26" name="Imag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774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4653136"/>
            <a:ext cx="2669687" cy="211010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9532" y="1338678"/>
            <a:ext cx="3312069" cy="853004"/>
          </a:xfrm>
          <a:prstGeom prst="rect">
            <a:avLst/>
          </a:prstGeom>
          <a:noFill/>
        </p:spPr>
      </p:pic>
      <p:sp>
        <p:nvSpPr>
          <p:cNvPr id="35" name="pole tekstowe 34"/>
          <p:cNvSpPr txBox="1"/>
          <p:nvPr/>
        </p:nvSpPr>
        <p:spPr>
          <a:xfrm>
            <a:off x="262616" y="6528978"/>
            <a:ext cx="12057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 smtClean="0">
                <a:solidFill>
                  <a:schemeClr val="bg1"/>
                </a:solidFill>
              </a:rPr>
              <a:t>Warszawa,  Maj  2015</a:t>
            </a:r>
            <a:endParaRPr lang="pl-PL" sz="900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183940" y="1653367"/>
            <a:ext cx="91450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>
                    <a:lumMod val="50000"/>
                  </a:schemeClr>
                </a:solidFill>
              </a:rPr>
              <a:t>w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realizacji biura w procesie </a:t>
            </a: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Design &amp; </a:t>
            </a:r>
            <a:r>
              <a:rPr lang="pl-PL" sz="2800" b="1" dirty="0" err="1" smtClean="0">
                <a:solidFill>
                  <a:schemeClr val="bg1">
                    <a:lumMod val="50000"/>
                  </a:schemeClr>
                </a:solidFill>
              </a:rPr>
              <a:t>Build</a:t>
            </a: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realne koszty mogą odbiegać od szacunkowych maksymalnie o</a:t>
            </a:r>
          </a:p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4800" b="1" dirty="0" smtClean="0">
                <a:solidFill>
                  <a:srgbClr val="00AA4D"/>
                </a:solidFill>
              </a:rPr>
              <a:t>3-6%   </a:t>
            </a:r>
            <a:endParaRPr lang="pl-PL" sz="4400" b="1" dirty="0" smtClean="0">
              <a:solidFill>
                <a:srgbClr val="00AA4D"/>
              </a:solidFill>
            </a:endParaRPr>
          </a:p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(dla </a:t>
            </a:r>
            <a:r>
              <a:rPr lang="pl-PL" sz="2800" b="1" u="sng" dirty="0" smtClean="0">
                <a:solidFill>
                  <a:schemeClr val="bg1">
                    <a:lumMod val="50000"/>
                  </a:schemeClr>
                </a:solidFill>
              </a:rPr>
              <a:t>open </a:t>
            </a:r>
            <a:r>
              <a:rPr lang="pl-PL" sz="2800" b="1" u="sng" dirty="0" err="1" smtClean="0">
                <a:solidFill>
                  <a:schemeClr val="bg1">
                    <a:lumMod val="50000"/>
                  </a:schemeClr>
                </a:solidFill>
              </a:rPr>
              <a:t>book</a:t>
            </a:r>
            <a:r>
              <a:rPr lang="pl-PL" sz="2800" b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ten margines  jest jeszcze znacznie mniejszy!)</a:t>
            </a:r>
          </a:p>
          <a:p>
            <a:pPr algn="ctr"/>
            <a:endParaRPr lang="pl-PL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                    </a:t>
            </a:r>
            <a:r>
              <a:rPr lang="pl-PL" sz="2800" b="1" dirty="0" smtClean="0">
                <a:solidFill>
                  <a:schemeClr val="bg1">
                    <a:lumMod val="50000"/>
                  </a:schemeClr>
                </a:solidFill>
              </a:rPr>
              <a:t>tradycyjny model </a:t>
            </a: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</a:rPr>
              <a:t>(pozostałe przypadki) to</a:t>
            </a:r>
          </a:p>
          <a:p>
            <a:pPr algn="ctr">
              <a:lnSpc>
                <a:spcPct val="150000"/>
              </a:lnSpc>
            </a:pPr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4800" b="1" dirty="0">
                <a:solidFill>
                  <a:srgbClr val="FF0000"/>
                </a:solidFill>
              </a:rPr>
              <a:t>p</a:t>
            </a:r>
            <a:r>
              <a:rPr lang="pl-PL" sz="4800" b="1" dirty="0" smtClean="0">
                <a:solidFill>
                  <a:srgbClr val="FF0000"/>
                </a:solidFill>
              </a:rPr>
              <a:t>onad 15% różnicy</a:t>
            </a:r>
            <a:endParaRPr lang="pl-PL" sz="4800" b="1" dirty="0">
              <a:solidFill>
                <a:srgbClr val="FF000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183940" y="910957"/>
            <a:ext cx="4359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BUDŻET POD KONTROLĄ</a:t>
            </a:r>
            <a:endParaRPr lang="pl-PL" sz="3200" b="1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50" y="6005197"/>
            <a:ext cx="896045" cy="37489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182" t="-10413" r="-1" b="-1"/>
          <a:stretch/>
        </p:blipFill>
        <p:spPr>
          <a:xfrm>
            <a:off x="-528736" y="-747464"/>
            <a:ext cx="2808312" cy="7635085"/>
          </a:xfrm>
          <a:prstGeom prst="parallelogram">
            <a:avLst>
              <a:gd name="adj" fmla="val 19326"/>
            </a:avLst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42" y="0"/>
            <a:ext cx="542434" cy="6887621"/>
          </a:xfrm>
          <a:prstGeom prst="rect">
            <a:avLst/>
          </a:prstGeom>
        </p:spPr>
      </p:pic>
      <p:pic>
        <p:nvPicPr>
          <p:cNvPr id="21" name="Imag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55" y="6044598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7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12223809" cy="688538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-27384"/>
            <a:ext cx="542434" cy="6887621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9532" y="1338678"/>
            <a:ext cx="3312069" cy="85300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7670358" y="5589241"/>
            <a:ext cx="4553451" cy="126876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8525720" y="5845559"/>
            <a:ext cx="393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Dziękuje za uwagę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9408368" y="6367980"/>
            <a:ext cx="273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</a:rPr>
              <a:t>rwegrzynek@tetris-db.com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6" name="Imag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900582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4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775" y="476672"/>
            <a:ext cx="9095225" cy="6386159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2322768" y="332656"/>
            <a:ext cx="593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A80000"/>
                </a:solidFill>
              </a:rPr>
              <a:t>UWAGA – ZAGROŻENIA !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322768" y="1301859"/>
            <a:ext cx="9533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u="sng" dirty="0"/>
              <a:t>mogące </a:t>
            </a:r>
            <a:r>
              <a:rPr lang="pl-PL" u="sng" dirty="0" smtClean="0"/>
              <a:t>mieć </a:t>
            </a:r>
            <a:r>
              <a:rPr lang="pl-PL" u="sng" dirty="0"/>
              <a:t>wpływ na </a:t>
            </a:r>
            <a:r>
              <a:rPr lang="pl-PL" u="sng" dirty="0" smtClean="0"/>
              <a:t>NIEPOWODZENIE </a:t>
            </a:r>
          </a:p>
          <a:p>
            <a:r>
              <a:rPr lang="pl-PL" u="sng" dirty="0" smtClean="0"/>
              <a:t>prowadzonej aranżacji (</a:t>
            </a:r>
            <a:r>
              <a:rPr lang="pl-PL" u="sng" dirty="0" err="1" smtClean="0"/>
              <a:t>fit</a:t>
            </a:r>
            <a:r>
              <a:rPr lang="pl-PL" u="sng" dirty="0" smtClean="0"/>
              <a:t>-out) :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286496" y="2708920"/>
            <a:ext cx="4361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brak komunikacji 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brak decyzji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nieprzewidziane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wydarzenia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przekroczenie budżetu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opóźnienia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6096000" y="5317961"/>
            <a:ext cx="369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solidFill>
                  <a:srgbClr val="A80000"/>
                </a:solidFill>
              </a:rPr>
              <a:t>STRES</a:t>
            </a:r>
            <a:endParaRPr lang="pl-PL" sz="9600" b="1" dirty="0">
              <a:solidFill>
                <a:srgbClr val="A80000"/>
              </a:solidFill>
            </a:endParaRPr>
          </a:p>
        </p:txBody>
      </p:sp>
      <p:pic>
        <p:nvPicPr>
          <p:cNvPr id="16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1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uiExpand="1" build="p"/>
      <p:bldP spid="2" grpId="0" uiExpand="1" build="p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775" y="476672"/>
            <a:ext cx="9095225" cy="6386159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9532" y="1338678"/>
            <a:ext cx="3312069" cy="853004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2927648" y="2566508"/>
            <a:ext cx="17187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DOBRZE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930278" y="3403287"/>
            <a:ext cx="17161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SZYBKO 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954496" y="4294838"/>
            <a:ext cx="16746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3600" dirty="0">
                <a:solidFill>
                  <a:schemeClr val="bg1">
                    <a:lumMod val="50000"/>
                  </a:schemeClr>
                </a:solidFill>
              </a:rPr>
              <a:t> TANIO  </a:t>
            </a:r>
          </a:p>
        </p:txBody>
      </p:sp>
      <p:sp>
        <p:nvSpPr>
          <p:cNvPr id="25" name="Prostokąt 24"/>
          <p:cNvSpPr/>
          <p:nvPr/>
        </p:nvSpPr>
        <p:spPr>
          <a:xfrm rot="2695291" flipV="1">
            <a:off x="1822447" y="3779972"/>
            <a:ext cx="4060283" cy="45719"/>
          </a:xfrm>
          <a:prstGeom prst="rect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A80000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 rot="18760107">
            <a:off x="1640010" y="3732747"/>
            <a:ext cx="4175910" cy="45719"/>
          </a:xfrm>
          <a:prstGeom prst="rect">
            <a:avLst/>
          </a:prstGeom>
          <a:solidFill>
            <a:srgbClr val="A8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2322768" y="332656"/>
            <a:ext cx="593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A80000"/>
                </a:solidFill>
              </a:rPr>
              <a:t>UWAGA </a:t>
            </a:r>
            <a:r>
              <a:rPr lang="pl-PL" sz="3600" b="1" dirty="0" smtClean="0">
                <a:solidFill>
                  <a:srgbClr val="A80000"/>
                </a:solidFill>
              </a:rPr>
              <a:t>!</a:t>
            </a:r>
            <a:endParaRPr lang="pl-PL" sz="3600" b="1" dirty="0">
              <a:solidFill>
                <a:srgbClr val="A8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871864" y="2663042"/>
            <a:ext cx="2983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</a:rPr>
              <a:t>nigdy, </a:t>
            </a:r>
            <a:endParaRPr lang="pl-PL" sz="3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</a:rPr>
              <a:t>nigdzie,</a:t>
            </a:r>
            <a:endParaRPr lang="pl-PL" sz="3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3200" b="1" dirty="0">
                <a:solidFill>
                  <a:schemeClr val="bg1">
                    <a:lumMod val="50000"/>
                  </a:schemeClr>
                </a:solidFill>
              </a:rPr>
              <a:t>nie występują razem...” </a:t>
            </a:r>
            <a:r>
              <a:rPr lang="pl-PL" sz="1100" b="1" dirty="0">
                <a:solidFill>
                  <a:schemeClr val="bg1">
                    <a:lumMod val="50000"/>
                  </a:schemeClr>
                </a:solidFill>
              </a:rPr>
              <a:t>(J.M.)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096000" y="5317961"/>
            <a:ext cx="3691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 smtClean="0">
                <a:solidFill>
                  <a:srgbClr val="A80000"/>
                </a:solidFill>
              </a:rPr>
              <a:t>STRES</a:t>
            </a:r>
            <a:endParaRPr lang="pl-PL" sz="9600" b="1" dirty="0">
              <a:solidFill>
                <a:srgbClr val="A80000"/>
              </a:solidFill>
            </a:endParaRPr>
          </a:p>
        </p:txBody>
      </p:sp>
      <p:pic>
        <p:nvPicPr>
          <p:cNvPr id="21" name="Imag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69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5" grpId="0" animBg="1"/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60" y="2276872"/>
            <a:ext cx="5828422" cy="1501076"/>
          </a:xfrm>
          <a:prstGeom prst="rect">
            <a:avLst/>
          </a:prstGeom>
          <a:noFill/>
        </p:spPr>
      </p:pic>
      <p:pic>
        <p:nvPicPr>
          <p:cNvPr id="67" name="Imag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16"/>
          <a:stretch/>
        </p:blipFill>
        <p:spPr>
          <a:xfrm>
            <a:off x="-600744" y="-27384"/>
            <a:ext cx="2664296" cy="6885384"/>
          </a:xfrm>
          <a:prstGeom prst="parallelogram">
            <a:avLst>
              <a:gd name="adj" fmla="val 15761"/>
            </a:avLst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9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24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9532" y="1338678"/>
            <a:ext cx="3312069" cy="853004"/>
          </a:xfrm>
          <a:prstGeom prst="rect">
            <a:avLst/>
          </a:prstGeom>
          <a:noFill/>
        </p:spPr>
      </p:pic>
      <p:sp>
        <p:nvSpPr>
          <p:cNvPr id="34" name="pole tekstowe 33"/>
          <p:cNvSpPr txBox="1"/>
          <p:nvPr/>
        </p:nvSpPr>
        <p:spPr>
          <a:xfrm>
            <a:off x="2732649" y="578748"/>
            <a:ext cx="888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3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pl-PL" sz="3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</a:t>
            </a:r>
            <a:r>
              <a:rPr lang="pl-PL" sz="320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czestnicy </a:t>
            </a:r>
            <a:r>
              <a:rPr lang="pl-PL" sz="32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procesu aranżacji wnętrza</a:t>
            </a:r>
            <a:endParaRPr lang="pl-PL" sz="32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6" name="Schemat blokowy: proces alternatywny 35"/>
          <p:cNvSpPr/>
          <p:nvPr/>
        </p:nvSpPr>
        <p:spPr>
          <a:xfrm rot="18930043">
            <a:off x="6884894" y="2558884"/>
            <a:ext cx="1472732" cy="594740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chemat blokowy: proces alternatywny 36"/>
          <p:cNvSpPr/>
          <p:nvPr/>
        </p:nvSpPr>
        <p:spPr>
          <a:xfrm rot="18864027">
            <a:off x="4942220" y="4451562"/>
            <a:ext cx="1339475" cy="594688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chemat blokowy: proces alternatywny 37"/>
          <p:cNvSpPr/>
          <p:nvPr/>
        </p:nvSpPr>
        <p:spPr>
          <a:xfrm>
            <a:off x="7315059" y="3519900"/>
            <a:ext cx="1472732" cy="594740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chemat blokowy: proces alternatywny 38"/>
          <p:cNvSpPr/>
          <p:nvPr/>
        </p:nvSpPr>
        <p:spPr>
          <a:xfrm rot="2716233">
            <a:off x="4961364" y="2557437"/>
            <a:ext cx="1339475" cy="614615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chemat blokowy: proces alternatywny 39"/>
          <p:cNvSpPr/>
          <p:nvPr/>
        </p:nvSpPr>
        <p:spPr>
          <a:xfrm rot="2716233">
            <a:off x="6905082" y="4457971"/>
            <a:ext cx="1339475" cy="621126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chemat blokowy: proces alternatywny 40"/>
          <p:cNvSpPr/>
          <p:nvPr/>
        </p:nvSpPr>
        <p:spPr>
          <a:xfrm>
            <a:off x="4407244" y="3501008"/>
            <a:ext cx="1472732" cy="594740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chemat blokowy: proces alternatywny 41"/>
          <p:cNvSpPr/>
          <p:nvPr/>
        </p:nvSpPr>
        <p:spPr>
          <a:xfrm rot="16200000">
            <a:off x="5943947" y="2169358"/>
            <a:ext cx="1339475" cy="653908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chemat blokowy: proces alternatywny 42"/>
          <p:cNvSpPr/>
          <p:nvPr/>
        </p:nvSpPr>
        <p:spPr>
          <a:xfrm rot="16200000">
            <a:off x="5943948" y="4833495"/>
            <a:ext cx="1339475" cy="653910"/>
          </a:xfrm>
          <a:prstGeom prst="flowChartAlternateProcess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4" name="Grupa 43"/>
          <p:cNvGrpSpPr/>
          <p:nvPr/>
        </p:nvGrpSpPr>
        <p:grpSpPr>
          <a:xfrm>
            <a:off x="5782450" y="3021615"/>
            <a:ext cx="1662466" cy="1585691"/>
            <a:chOff x="3595253" y="2622623"/>
            <a:chExt cx="1662466" cy="1585691"/>
          </a:xfrm>
          <a:solidFill>
            <a:schemeClr val="bg1">
              <a:lumMod val="95000"/>
            </a:schemeClr>
          </a:solidFill>
        </p:grpSpPr>
        <p:sp>
          <p:nvSpPr>
            <p:cNvPr id="45" name="Ośmiokąt 44"/>
            <p:cNvSpPr/>
            <p:nvPr/>
          </p:nvSpPr>
          <p:spPr>
            <a:xfrm>
              <a:off x="3595253" y="2622623"/>
              <a:ext cx="1662466" cy="1585691"/>
            </a:xfrm>
            <a:prstGeom prst="octagon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pole tekstowe 45"/>
            <p:cNvSpPr txBox="1"/>
            <p:nvPr/>
          </p:nvSpPr>
          <p:spPr>
            <a:xfrm>
              <a:off x="3796090" y="2944017"/>
              <a:ext cx="1272977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bg1"/>
                  </a:solidFill>
                </a:rPr>
                <a:t>Lider </a:t>
              </a:r>
            </a:p>
            <a:p>
              <a:pPr algn="ctr"/>
              <a:r>
                <a:rPr lang="pl-PL" sz="2400" b="1" dirty="0" smtClean="0">
                  <a:solidFill>
                    <a:schemeClr val="bg1"/>
                  </a:solidFill>
                </a:rPr>
                <a:t>projektu</a:t>
              </a:r>
              <a:endParaRPr lang="pl-PL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4598446" y="3519901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właściciel</a:t>
            </a:r>
          </a:p>
          <a:p>
            <a:pPr algn="ctr"/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 budynku</a:t>
            </a:r>
          </a:p>
        </p:txBody>
      </p:sp>
      <p:sp>
        <p:nvSpPr>
          <p:cNvPr id="48" name="pole tekstowe 47"/>
          <p:cNvSpPr txBox="1"/>
          <p:nvPr/>
        </p:nvSpPr>
        <p:spPr>
          <a:xfrm rot="2726449">
            <a:off x="5127573" y="2533356"/>
            <a:ext cx="935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zarządca</a:t>
            </a:r>
          </a:p>
          <a:p>
            <a:pPr algn="ctr"/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budynku</a:t>
            </a:r>
          </a:p>
        </p:txBody>
      </p:sp>
      <p:sp>
        <p:nvSpPr>
          <p:cNvPr id="49" name="pole tekstowe 48"/>
          <p:cNvSpPr txBox="1"/>
          <p:nvPr/>
        </p:nvSpPr>
        <p:spPr>
          <a:xfrm rot="5400000">
            <a:off x="6074814" y="2163111"/>
            <a:ext cx="113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serwis</a:t>
            </a:r>
          </a:p>
          <a:p>
            <a:pPr algn="ctr"/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 techniczny</a:t>
            </a:r>
          </a:p>
        </p:txBody>
      </p:sp>
      <p:sp>
        <p:nvSpPr>
          <p:cNvPr id="50" name="pole tekstowe 49"/>
          <p:cNvSpPr txBox="1"/>
          <p:nvPr/>
        </p:nvSpPr>
        <p:spPr>
          <a:xfrm rot="18864726">
            <a:off x="7233242" y="2621225"/>
            <a:ext cx="904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najemca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7638305" y="3678770"/>
            <a:ext cx="1003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architekci</a:t>
            </a:r>
          </a:p>
        </p:txBody>
      </p:sp>
      <p:sp>
        <p:nvSpPr>
          <p:cNvPr id="52" name="pole tekstowe 51"/>
          <p:cNvSpPr txBox="1"/>
          <p:nvPr/>
        </p:nvSpPr>
        <p:spPr>
          <a:xfrm rot="2692057">
            <a:off x="7116693" y="4620610"/>
            <a:ext cx="970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branżyści</a:t>
            </a:r>
          </a:p>
        </p:txBody>
      </p:sp>
      <p:sp>
        <p:nvSpPr>
          <p:cNvPr id="53" name="pole tekstowe 52"/>
          <p:cNvSpPr txBox="1"/>
          <p:nvPr/>
        </p:nvSpPr>
        <p:spPr>
          <a:xfrm rot="18883633">
            <a:off x="4993811" y="4620609"/>
            <a:ext cx="1185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wykonawca</a:t>
            </a:r>
          </a:p>
        </p:txBody>
      </p:sp>
      <p:sp>
        <p:nvSpPr>
          <p:cNvPr id="54" name="pole tekstowe 53"/>
          <p:cNvSpPr txBox="1"/>
          <p:nvPr/>
        </p:nvSpPr>
        <p:spPr>
          <a:xfrm rot="16200000">
            <a:off x="5944332" y="5050628"/>
            <a:ext cx="1338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bg1">
                    <a:lumMod val="50000"/>
                  </a:schemeClr>
                </a:solidFill>
              </a:rPr>
              <a:t>rzeczoznawcy</a:t>
            </a:r>
          </a:p>
        </p:txBody>
      </p:sp>
      <p:sp>
        <p:nvSpPr>
          <p:cNvPr id="78" name="pole tekstowe 77"/>
          <p:cNvSpPr txBox="1"/>
          <p:nvPr/>
        </p:nvSpPr>
        <p:spPr>
          <a:xfrm>
            <a:off x="8544272" y="37111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l-PL" dirty="0"/>
          </a:p>
        </p:txBody>
      </p:sp>
      <p:pic>
        <p:nvPicPr>
          <p:cNvPr id="66" name="Imag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432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2078916" cy="6890215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0296">
            <a:off x="3001631" y="3938061"/>
            <a:ext cx="2331227" cy="225226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554" y="4690280"/>
            <a:ext cx="2319500" cy="1833316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483" y="1510493"/>
            <a:ext cx="2866860" cy="20276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9" name="pole tekstowe 38"/>
          <p:cNvSpPr txBox="1"/>
          <p:nvPr/>
        </p:nvSpPr>
        <p:spPr>
          <a:xfrm>
            <a:off x="3006450" y="956400"/>
            <a:ext cx="235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1. </a:t>
            </a:r>
            <a:r>
              <a:rPr lang="pl-PL" sz="3200" b="1" dirty="0" smtClean="0"/>
              <a:t>PROJEKT</a:t>
            </a:r>
            <a:endParaRPr lang="pl-PL" sz="3200" b="1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5231904" y="4417948"/>
            <a:ext cx="160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2. </a:t>
            </a:r>
            <a:r>
              <a:rPr lang="pl-PL" sz="3200" b="1" dirty="0" smtClean="0"/>
              <a:t>CZAS</a:t>
            </a:r>
            <a:endParaRPr lang="pl-PL" sz="2800" b="1" dirty="0"/>
          </a:p>
        </p:txBody>
      </p:sp>
      <p:sp>
        <p:nvSpPr>
          <p:cNvPr id="41" name="pole tekstowe 40"/>
          <p:cNvSpPr txBox="1"/>
          <p:nvPr/>
        </p:nvSpPr>
        <p:spPr>
          <a:xfrm>
            <a:off x="9379176" y="4373552"/>
            <a:ext cx="199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3. </a:t>
            </a:r>
            <a:r>
              <a:rPr lang="pl-PL" sz="3200" b="1" dirty="0" smtClean="0"/>
              <a:t>BUDŻET</a:t>
            </a:r>
            <a:endParaRPr lang="pl-PL" sz="3200" b="1" dirty="0"/>
          </a:p>
        </p:txBody>
      </p:sp>
      <p:pic>
        <p:nvPicPr>
          <p:cNvPr id="51" name="Imag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64" y="5733256"/>
            <a:ext cx="701577" cy="6247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5535" y="402308"/>
            <a:ext cx="4259138" cy="1108185"/>
          </a:xfrm>
          <a:prstGeom prst="rect">
            <a:avLst/>
          </a:prstGeom>
        </p:spPr>
      </p:pic>
      <p:sp>
        <p:nvSpPr>
          <p:cNvPr id="52" name="PoleTekstowe 51"/>
          <p:cNvSpPr txBox="1"/>
          <p:nvPr/>
        </p:nvSpPr>
        <p:spPr>
          <a:xfrm>
            <a:off x="8832304" y="1757391"/>
            <a:ext cx="345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DESIGN &amp; BUILD</a:t>
            </a:r>
            <a:endParaRPr lang="pl-PL" sz="36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0"/>
          <a:stretch/>
        </p:blipFill>
        <p:spPr>
          <a:xfrm>
            <a:off x="-312712" y="-52174"/>
            <a:ext cx="2376264" cy="6910174"/>
          </a:xfrm>
          <a:prstGeom prst="parallelogram">
            <a:avLst>
              <a:gd name="adj" fmla="val 11654"/>
            </a:avLst>
          </a:prstGeom>
        </p:spPr>
      </p:pic>
      <p:pic>
        <p:nvPicPr>
          <p:cNvPr id="18" name="IMPORT COULEUR-FINSPAGES-131126-02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0"/>
            <a:ext cx="542434" cy="6887621"/>
          </a:xfrm>
          <a:prstGeom prst="rect">
            <a:avLst/>
          </a:prstGeom>
        </p:spPr>
      </p:pic>
      <p:pic>
        <p:nvPicPr>
          <p:cNvPr id="53" name="Imag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64" y="5885656"/>
            <a:ext cx="701577" cy="62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2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769" y="3448"/>
            <a:ext cx="5191289" cy="3461941"/>
          </a:xfrm>
          <a:prstGeom prst="parallelogram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107" y="-1"/>
            <a:ext cx="5244701" cy="3465389"/>
          </a:xfrm>
          <a:prstGeom prst="parallelogram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529" y="3614876"/>
            <a:ext cx="5165247" cy="3444574"/>
          </a:xfrm>
          <a:prstGeom prst="parallelogram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480" y="3607074"/>
            <a:ext cx="4876800" cy="3252216"/>
          </a:xfrm>
          <a:prstGeom prst="parallelogram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6053" y="3607075"/>
            <a:ext cx="5180573" cy="3267818"/>
          </a:xfrm>
          <a:prstGeom prst="parallelogram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7728" y="-1"/>
            <a:ext cx="5184576" cy="3485473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11525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Verdana" charset="0"/>
                <a:ea typeface="Verdana" charset="0"/>
                <a:cs typeface="Verdana" charset="0"/>
              </a:rPr>
              <a:t>Zróbmy porównanie</a:t>
            </a:r>
            <a:r>
              <a:rPr lang="is-IS" sz="3200" b="1" dirty="0" smtClean="0">
                <a:latin typeface="Verdana" charset="0"/>
                <a:ea typeface="Verdana" charset="0"/>
                <a:cs typeface="Verdana" charset="0"/>
              </a:rPr>
              <a:t>…</a:t>
            </a:r>
            <a:endParaRPr lang="pl-PL" sz="32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rójkąt 6"/>
          <p:cNvSpPr/>
          <p:nvPr/>
        </p:nvSpPr>
        <p:spPr>
          <a:xfrm rot="5400000">
            <a:off x="3600549" y="-952724"/>
            <a:ext cx="4990901" cy="989651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7"/>
          <p:cNvSpPr/>
          <p:nvPr/>
        </p:nvSpPr>
        <p:spPr>
          <a:xfrm rot="16200000">
            <a:off x="3593143" y="-969211"/>
            <a:ext cx="5005712" cy="9896515"/>
          </a:xfrm>
          <a:prstGeom prst="triangle">
            <a:avLst>
              <a:gd name="adj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IMPORT COULEUR-FINSPAGES-131126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486" flipH="1" flipV="1">
            <a:off x="5799687" y="-1394140"/>
            <a:ext cx="771065" cy="10705815"/>
          </a:xfrm>
          <a:prstGeom prst="rect">
            <a:avLst/>
          </a:prstGeom>
        </p:spPr>
      </p:pic>
      <p:sp>
        <p:nvSpPr>
          <p:cNvPr id="9" name="PoleTekstowe 8"/>
          <p:cNvSpPr txBox="1"/>
          <p:nvPr/>
        </p:nvSpPr>
        <p:spPr>
          <a:xfrm>
            <a:off x="1775520" y="2249577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/>
              <a:t>Design przebiega odrębnie od </a:t>
            </a:r>
            <a:r>
              <a:rPr lang="pl-PL" sz="4000" dirty="0" err="1" smtClean="0"/>
              <a:t>Build</a:t>
            </a:r>
            <a:endParaRPr lang="pl-PL" sz="4000" dirty="0"/>
          </a:p>
        </p:txBody>
      </p:sp>
      <p:sp>
        <p:nvSpPr>
          <p:cNvPr id="10" name="PoleTekstowe 9"/>
          <p:cNvSpPr txBox="1"/>
          <p:nvPr/>
        </p:nvSpPr>
        <p:spPr>
          <a:xfrm>
            <a:off x="6384032" y="443711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>Design &amp; </a:t>
            </a:r>
            <a:r>
              <a:rPr lang="pl-PL" sz="4800" dirty="0" err="1" smtClean="0">
                <a:solidFill>
                  <a:schemeClr val="bg1"/>
                </a:solidFill>
              </a:rPr>
              <a:t>Build</a:t>
            </a:r>
            <a:endParaRPr lang="pl-P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7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atin typeface="Verdana" charset="0"/>
                <a:ea typeface="Verdana" charset="0"/>
                <a:cs typeface="Verdana" charset="0"/>
              </a:rPr>
              <a:t>Design przebiega odrębnie od </a:t>
            </a:r>
            <a:r>
              <a:rPr lang="pl-PL" sz="3200" b="1" dirty="0" err="1">
                <a:latin typeface="Verdana" charset="0"/>
                <a:ea typeface="Verdana" charset="0"/>
                <a:cs typeface="Verdana" charset="0"/>
              </a:rPr>
              <a:t>Build</a:t>
            </a:r>
            <a:endParaRPr lang="pl-PL" sz="3200" b="1" dirty="0"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3" y="1381230"/>
            <a:ext cx="11390179" cy="5163021"/>
          </a:xfrm>
          <a:prstGeom prst="rect">
            <a:avLst/>
          </a:prstGeom>
        </p:spPr>
      </p:pic>
      <p:sp>
        <p:nvSpPr>
          <p:cNvPr id="7" name="Owal 6"/>
          <p:cNvSpPr/>
          <p:nvPr/>
        </p:nvSpPr>
        <p:spPr>
          <a:xfrm>
            <a:off x="4799856" y="1916832"/>
            <a:ext cx="129614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0"/>
              <a:buChar char="•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728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5058</TotalTime>
  <Words>285</Words>
  <Application>Microsoft Office PowerPoint</Application>
  <PresentationFormat>Panoramiczny</PresentationFormat>
  <Paragraphs>96</Paragraphs>
  <Slides>17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Zróbmy porównanie…</vt:lpstr>
      <vt:lpstr>Design przebiega odrębnie od Build</vt:lpstr>
      <vt:lpstr>Design &amp; Build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Optymalna realizacja zlecenia Klienta</dc:title>
  <dc:creator>Maciej Duda</dc:creator>
  <cp:lastModifiedBy>pol mal</cp:lastModifiedBy>
  <cp:revision>212</cp:revision>
  <cp:lastPrinted>2013-04-09T05:49:26Z</cp:lastPrinted>
  <dcterms:created xsi:type="dcterms:W3CDTF">2013-04-02T06:34:33Z</dcterms:created>
  <dcterms:modified xsi:type="dcterms:W3CDTF">2016-11-09T07:31:53Z</dcterms:modified>
</cp:coreProperties>
</file>